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859" r:id="rId2"/>
    <p:sldId id="1272" r:id="rId3"/>
    <p:sldId id="1273" r:id="rId4"/>
    <p:sldId id="1274" r:id="rId5"/>
    <p:sldId id="1269" r:id="rId6"/>
    <p:sldId id="1270" r:id="rId7"/>
    <p:sldId id="1271" r:id="rId8"/>
    <p:sldId id="1275" r:id="rId9"/>
    <p:sldId id="1238" r:id="rId10"/>
    <p:sldId id="1242" r:id="rId11"/>
    <p:sldId id="1244" r:id="rId12"/>
    <p:sldId id="1249" r:id="rId13"/>
    <p:sldId id="1251" r:id="rId14"/>
    <p:sldId id="1252" r:id="rId15"/>
    <p:sldId id="1276" r:id="rId16"/>
    <p:sldId id="1277" r:id="rId17"/>
    <p:sldId id="1254" r:id="rId18"/>
    <p:sldId id="1256" r:id="rId19"/>
    <p:sldId id="1257" r:id="rId20"/>
    <p:sldId id="1258" r:id="rId21"/>
    <p:sldId id="1259" r:id="rId22"/>
    <p:sldId id="1278" r:id="rId23"/>
    <p:sldId id="1260" r:id="rId2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1DE"/>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655046" y="-27384"/>
            <a:ext cx="727280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高中语文 必修 下册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412776"/>
            <a:ext cx="11523345" cy="253915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三</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单元   实用性</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阅读与交流</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2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5200" dirty="0">
                <a:solidFill>
                  <a:schemeClr val="tx1"/>
                </a:solidFill>
                <a:latin typeface="+mn-lt"/>
                <a:ea typeface="微软雅黑" panose="020B0503020204020204" pitchFamily="34" charset="-122"/>
                <a:cs typeface="微软雅黑" panose="020B0503020204020204" pitchFamily="34" charset="-122"/>
              </a:rPr>
              <a:t>7</a:t>
            </a:r>
            <a:r>
              <a:rPr lang="zh-CN" altLang="en-US" sz="5200" dirty="0">
                <a:solidFill>
                  <a:schemeClr val="tx1"/>
                </a:solidFill>
                <a:latin typeface="+mn-lt"/>
                <a:ea typeface="微软雅黑" panose="020B0503020204020204" pitchFamily="34" charset="-122"/>
                <a:cs typeface="微软雅黑" panose="020B0503020204020204" pitchFamily="34" charset="-122"/>
              </a:rPr>
              <a:t>　青蒿素：人类征服疾病的一小步</a:t>
            </a:r>
            <a:endParaRPr lang="zh-CN" altLang="en-US" sz="5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2294"/>
          </a:xfrm>
        </p:spPr>
        <p:txBody>
          <a:bodyPr/>
          <a:lstStyle/>
          <a:p>
            <a:pPr algn="ctr" hangingPunct="0">
              <a:lnSpc>
                <a:spcPct val="130000"/>
              </a:lnSpc>
              <a:spcAft>
                <a:spcPts val="0"/>
              </a:spcAft>
            </a:pPr>
            <a:r>
              <a:rPr lang="zh-CN" altLang="zh-CN" b="1" dirty="0">
                <a:solidFill>
                  <a:srgbClr val="F58A00"/>
                </a:solidFill>
                <a:latin typeface="Times New Roman" panose="02020603050405020304" pitchFamily="18" charset="0"/>
                <a:ea typeface="宋体" panose="02010600030101010101" pitchFamily="2" charset="-122"/>
                <a:cs typeface="Times New Roman" panose="02020603050405020304" pitchFamily="18" charset="0"/>
              </a:rPr>
              <a:t>《一名物理学家的教育历程》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在当代物理学中有一些非常重要却又艰深的思想，往往因为难以形象浅显地解说而不能为公众所了解。</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加来道雄不畏艰难，在《超越时空》一书中用形象生动的方式向读者展示了现代物理学前沿之一</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超空间理论的来龙去脉。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超空间是指通过多维度空间，快速地到达宇宙的另一端。加来道雄从小就有着强烈的好奇心，喜欢魔法、幻想，爱看科幻小说，被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时间旅行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平行宇宙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等概念深深吸引。阿尔伯特</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爱因斯坦去世时，虽然加来道雄还是个孩子，但他记得人们低声谈论这位传奇人物的生平与死亡。后来，他在报纸上看到一张爱因斯坦书桌的照片，上面摆着爱因斯坦未完成的研究成果的书稿，加来道雄就一直在琢磨着这个耗费爱因斯坦最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年而未完成的梦想究竟是什么。从此，他就希望为完成爱因斯坦的梦想尽一份力，将一切物理定律统一到一个理论中。最终，他也有所成就，成为超弦理论的奠基者之一。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484011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38947"/>
            <a:ext cx="11485848" cy="3346237"/>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知识性科普作品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知识性科普作品是以普及科学知识为主的通俗读物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，涵盖基础科学、应用科学、国防科学及新兴科学等领域，通过系统介绍科学知识帮助读者拓展视野，适合青少年作为课外阅读材料。该类作品体裁形式多样，包括</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文艺体、辞书体、传记体、讲述体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等。创作者需具备专业知识与扎实文字功底，通过严谨科学态度将复杂知识转化为通俗内容，并兼顾科学性、思想性与趣味性。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3" name="组合 2"/>
          <p:cNvGrpSpPr/>
          <p:nvPr/>
        </p:nvGrpSpPr>
        <p:grpSpPr>
          <a:xfrm>
            <a:off x="406574" y="1234891"/>
            <a:ext cx="1459865" cy="461665"/>
            <a:chOff x="5365274" y="3198168"/>
            <a:chExt cx="1459865" cy="461665"/>
          </a:xfrm>
        </p:grpSpPr>
        <p:pic>
          <p:nvPicPr>
            <p:cNvPr id="4" name="BS23A.eps" descr="id:2147489761;FounderCES"/>
            <p:cNvPicPr/>
            <p:nvPr/>
          </p:nvPicPr>
          <p:blipFill>
            <a:blip r:embed="rId2"/>
            <a:stretch>
              <a:fillRect/>
            </a:stretch>
          </p:blipFill>
          <p:spPr>
            <a:xfrm>
              <a:off x="5365274" y="3213100"/>
              <a:ext cx="1459865" cy="431800"/>
            </a:xfrm>
            <a:prstGeom prst="rect">
              <a:avLst/>
            </a:prstGeom>
          </p:spPr>
        </p:pic>
        <p:sp>
          <p:nvSpPr>
            <p:cNvPr id="5" name="矩形 4"/>
            <p:cNvSpPr/>
            <p:nvPr/>
          </p:nvSpPr>
          <p:spPr>
            <a:xfrm>
              <a:off x="5383320" y="3198168"/>
              <a:ext cx="1422184" cy="461665"/>
            </a:xfrm>
            <a:prstGeom prst="rect">
              <a:avLst/>
            </a:prstGeom>
          </p:spPr>
          <p:txBody>
            <a:bodyPr wrap="none">
              <a:spAutoFit/>
            </a:bodyPr>
            <a:lstStyle/>
            <a:p>
              <a:r>
                <a:rPr lang="zh-CN" altLang="en-US" sz="2400" dirty="0" smtClean="0">
                  <a:solidFill>
                    <a:srgbClr val="000000"/>
                  </a:solidFill>
                  <a:ea typeface="黑体" panose="02010609060101010101" pitchFamily="49" charset="-122"/>
                  <a:cs typeface="Times New Roman" panose="02020603050405020304" pitchFamily="18" charset="0"/>
                </a:rPr>
                <a:t>文学常识</a:t>
              </a:r>
              <a:endParaRPr lang="zh-CN" altLang="en-US" dirty="0"/>
            </a:p>
          </p:txBody>
        </p:sp>
      </p:grpSp>
    </p:spTree>
    <p:extLst>
      <p:ext uri="{BB962C8B-B14F-4D97-AF65-F5344CB8AC3E}">
        <p14:creationId xmlns:p14="http://schemas.microsoft.com/office/powerpoint/2010/main" val="13286367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495585"/>
          </a:xfrm>
        </p:spPr>
        <p:txBody>
          <a:bodyPr/>
          <a:lstStyle/>
          <a:p>
            <a:pPr algn="ctr" hangingPunct="0">
              <a:spcAft>
                <a:spcPts val="0"/>
              </a:spcAft>
            </a:pPr>
            <a:r>
              <a:rPr lang="zh-CN" altLang="zh-CN" sz="2000" b="1" dirty="0">
                <a:solidFill>
                  <a:srgbClr val="E26355"/>
                </a:solidFill>
                <a:latin typeface="Times New Roman" panose="02020603050405020304" pitchFamily="18" charset="0"/>
                <a:ea typeface="黑体" panose="02010609060101010101" pitchFamily="49" charset="-122"/>
                <a:cs typeface="Times New Roman" panose="02020603050405020304" pitchFamily="18" charset="0"/>
              </a:rPr>
              <a:t>信息类文本阅读之筛选并整合</a:t>
            </a:r>
            <a:r>
              <a:rPr lang="zh-CN" altLang="zh-CN" sz="2000" b="1" dirty="0" smtClean="0">
                <a:solidFill>
                  <a:srgbClr val="E26355"/>
                </a:solidFill>
                <a:latin typeface="Times New Roman" panose="02020603050405020304" pitchFamily="18" charset="0"/>
                <a:ea typeface="黑体" panose="02010609060101010101" pitchFamily="49" charset="-122"/>
                <a:cs typeface="Times New Roman" panose="02020603050405020304" pitchFamily="18" charset="0"/>
              </a:rPr>
              <a:t>信息</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033844" y="764704"/>
            <a:ext cx="6122725" cy="801228"/>
          </a:xfrm>
          <a:prstGeom prst="rect">
            <a:avLst/>
          </a:prstGeom>
        </p:spPr>
      </p:pic>
      <p:pic>
        <p:nvPicPr>
          <p:cNvPr id="4" name="图片 3"/>
          <p:cNvPicPr>
            <a:picLocks noChangeAspect="1"/>
          </p:cNvPicPr>
          <p:nvPr/>
        </p:nvPicPr>
        <p:blipFill>
          <a:blip r:embed="rId3"/>
          <a:stretch>
            <a:fillRect/>
          </a:stretch>
        </p:blipFill>
        <p:spPr>
          <a:xfrm>
            <a:off x="406574" y="1988840"/>
            <a:ext cx="1924164" cy="409718"/>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1118936715"/>
              </p:ext>
            </p:extLst>
          </p:nvPr>
        </p:nvGraphicFramePr>
        <p:xfrm>
          <a:off x="406574" y="2492896"/>
          <a:ext cx="11377264" cy="3543308"/>
        </p:xfrm>
        <a:graphic>
          <a:graphicData uri="http://schemas.openxmlformats.org/drawingml/2006/table">
            <a:tbl>
              <a:tblPr firstRow="1" firstCol="1" bandRow="1"/>
              <a:tblGrid>
                <a:gridCol w="1210541">
                  <a:extLst>
                    <a:ext uri="{9D8B030D-6E8A-4147-A177-3AD203B41FA5}">
                      <a16:colId xmlns:a16="http://schemas.microsoft.com/office/drawing/2014/main" val="545142207"/>
                    </a:ext>
                  </a:extLst>
                </a:gridCol>
                <a:gridCol w="10166723">
                  <a:extLst>
                    <a:ext uri="{9D8B030D-6E8A-4147-A177-3AD203B41FA5}">
                      <a16:colId xmlns:a16="http://schemas.microsoft.com/office/drawing/2014/main" val="746511848"/>
                    </a:ext>
                  </a:extLst>
                </a:gridCol>
              </a:tblGrid>
              <a:tr h="458604">
                <a:tc>
                  <a:txBody>
                    <a:bodyPr/>
                    <a:lstStyle/>
                    <a:p>
                      <a:pPr algn="ctr" hangingPunct="0">
                        <a:lnSpc>
                          <a:spcPct val="130000"/>
                        </a:lnSpc>
                        <a:spcAft>
                          <a:spcPts val="0"/>
                        </a:spcAft>
                      </a:pPr>
                      <a:r>
                        <a:rPr lang="zh-CN" sz="2000" b="1" dirty="0">
                          <a:solidFill>
                            <a:srgbClr val="000000"/>
                          </a:solidFill>
                          <a:effectLst/>
                          <a:latin typeface="Times New Roman" panose="02020603050405020304" pitchFamily="18" charset="0"/>
                          <a:ea typeface="思源黑体 CN Light"/>
                          <a:cs typeface="Times New Roman" panose="02020603050405020304" pitchFamily="18" charset="0"/>
                        </a:rPr>
                        <a:t>学科素养</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30000"/>
                        </a:lnSpc>
                        <a:spcAft>
                          <a:spcPts val="0"/>
                        </a:spcAft>
                      </a:pPr>
                      <a:r>
                        <a:rPr lang="zh-CN" sz="2000" b="1" dirty="0">
                          <a:solidFill>
                            <a:srgbClr val="000000"/>
                          </a:solidFill>
                          <a:effectLst/>
                          <a:latin typeface="Times New Roman" panose="02020603050405020304" pitchFamily="18" charset="0"/>
                          <a:ea typeface="方正清刻本悦宋简体"/>
                          <a:cs typeface="Times New Roman" panose="02020603050405020304" pitchFamily="18" charset="0"/>
                        </a:rPr>
                        <a:t>思维发展与提升</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636091702"/>
                  </a:ext>
                </a:extLst>
              </a:tr>
              <a:tr h="1834417">
                <a:tc>
                  <a:txBody>
                    <a:bodyPr/>
                    <a:lstStyle/>
                    <a:p>
                      <a:pPr algn="ctr" hangingPunct="0">
                        <a:lnSpc>
                          <a:spcPct val="130000"/>
                        </a:lnSpc>
                        <a:spcAft>
                          <a:spcPts val="0"/>
                        </a:spcAft>
                      </a:pPr>
                      <a:r>
                        <a:rPr lang="zh-CN" sz="2000" b="1" dirty="0">
                          <a:solidFill>
                            <a:srgbClr val="000000"/>
                          </a:solidFill>
                          <a:effectLst/>
                          <a:latin typeface="Times New Roman" panose="02020603050405020304" pitchFamily="18" charset="0"/>
                          <a:ea typeface="思源黑体 CN Light"/>
                          <a:cs typeface="Times New Roman" panose="02020603050405020304" pitchFamily="18" charset="0"/>
                        </a:rPr>
                        <a:t>高考解读</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30000"/>
                        </a:lnSpc>
                        <a:spcAft>
                          <a:spcPts val="0"/>
                        </a:spcAft>
                      </a:pP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筛选并整合信息</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是按照题目要求从文中寻找出相应的信息，即把符合考题要求的字、词、句等语言材料筛选出来并加以整合。所谓</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筛选</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，就是根据一定的目的要求，从纷繁的语言材料中找出信息，区分信息的有无、主次、轻重，去粗取精，提取主要，筛掉次要，通过辨别把相关信息提取出来。这就是对词语、句子、段落、篇章的理解。所谓</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整合</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，是指根据题目要求，对筛选出来的有用的语言材料进行分类整理，用准确的语言对加工过的信息进行描述、重新组合或总结概述。</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776991691"/>
                  </a:ext>
                </a:extLst>
              </a:tr>
              <a:tr h="687906">
                <a:tc>
                  <a:txBody>
                    <a:bodyPr/>
                    <a:lstStyle/>
                    <a:p>
                      <a:pPr algn="ctr" hangingPunct="0">
                        <a:lnSpc>
                          <a:spcPct val="130000"/>
                        </a:lnSpc>
                        <a:spcAft>
                          <a:spcPts val="0"/>
                        </a:spcAft>
                      </a:pPr>
                      <a:r>
                        <a:rPr lang="zh-CN" sz="2000" b="1" dirty="0">
                          <a:solidFill>
                            <a:srgbClr val="000000"/>
                          </a:solidFill>
                          <a:effectLst/>
                          <a:latin typeface="Times New Roman" panose="02020603050405020304" pitchFamily="18" charset="0"/>
                          <a:ea typeface="思源黑体 CN Light"/>
                          <a:cs typeface="Times New Roman" panose="02020603050405020304" pitchFamily="18" charset="0"/>
                        </a:rPr>
                        <a:t>常见</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000" b="1" dirty="0">
                          <a:solidFill>
                            <a:srgbClr val="000000"/>
                          </a:solidFill>
                          <a:effectLst/>
                          <a:latin typeface="Times New Roman" panose="02020603050405020304" pitchFamily="18" charset="0"/>
                          <a:ea typeface="思源黑体 CN Light"/>
                          <a:cs typeface="Times New Roman" panose="02020603050405020304" pitchFamily="18" charset="0"/>
                        </a:rPr>
                        <a:t>设问方式</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30000"/>
                        </a:lnSpc>
                        <a:spcAft>
                          <a:spcPts val="0"/>
                        </a:spcAft>
                      </a:pP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下列关于</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的表述，不能体现原文意思的一项是（　　）</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下列关于原文内容的理解和分析，正确的一项是（　　）</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181849782"/>
                  </a:ext>
                </a:extLst>
              </a:tr>
            </a:tbl>
          </a:graphicData>
        </a:graphic>
      </p:graphicFrame>
    </p:spTree>
    <p:extLst>
      <p:ext uri="{BB962C8B-B14F-4D97-AF65-F5344CB8AC3E}">
        <p14:creationId xmlns:p14="http://schemas.microsoft.com/office/powerpoint/2010/main" val="11466181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90814"/>
            <a:ext cx="11485848" cy="2862322"/>
          </a:xfrm>
        </p:spPr>
        <p:txBody>
          <a:bodyPr/>
          <a:lstStyle/>
          <a:p>
            <a:pPr indent="538480" hangingPunct="0">
              <a:spcAft>
                <a:spcPts val="0"/>
              </a:spcAft>
            </a:pPr>
            <a:r>
              <a:rPr lang="en-US"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读</a:t>
            </a:r>
            <a:r>
              <a:rPr lang="zh-CN"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读文审题</a:t>
            </a:r>
            <a:r>
              <a:rPr lang="zh-CN"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明确信息筛选与整合的角度和区间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首先，通读全文，把握文章论述的主要问题，抓住作者的基本立场、观点、情感和态度，梳理作者论证观点时所用的论据材料。</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重点关注文章的标题、小标题以及首尾段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，这些地方往往包含了文章的核心信息和行文脉络。</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重点关注段落的首句和尾句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，它们常常概括了该段的主要意思</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87892" y="1264868"/>
            <a:ext cx="2106914" cy="481581"/>
          </a:xfrm>
          <a:prstGeom prst="rect">
            <a:avLst/>
          </a:prstGeom>
        </p:spPr>
      </p:pic>
    </p:spTree>
    <p:extLst>
      <p:ext uri="{BB962C8B-B14F-4D97-AF65-F5344CB8AC3E}">
        <p14:creationId xmlns:p14="http://schemas.microsoft.com/office/powerpoint/2010/main" val="37988639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6933"/>
            <a:ext cx="11485848" cy="4524315"/>
          </a:xfrm>
        </p:spPr>
        <p:txBody>
          <a:bodyPr/>
          <a:lstStyle/>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其次，读文时应该运用圈点勾画的方法，边读边勾画下列重要词句。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）体现文章论题与论点（</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含中心论点与分论点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）的关键词句；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）有助于理解文章内容、含有提示信息的词句（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如重要的修饰性词语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含有时间、数据等信息的词语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重要的概念性词语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段首句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过渡句等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）有助于理清文章思路，点明逻辑关系的关联词等。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，审清题干，明确要求。单选题务必看清题干要求选择的是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不正确的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符合的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不符合的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属于的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不属于的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。简答题务必看清问题指向。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081815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19100"/>
            <a:ext cx="11485848" cy="5562228"/>
          </a:xfrm>
        </p:spPr>
        <p:txBody>
          <a:bodyPr/>
          <a:lstStyle/>
          <a:p>
            <a:pPr indent="538480" hangingPunct="0">
              <a:spcAft>
                <a:spcPts val="0"/>
              </a:spcAft>
            </a:pPr>
            <a:r>
              <a:rPr lang="en-US"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找</a:t>
            </a:r>
            <a:r>
              <a:rPr lang="zh-CN"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紧扣问题</a:t>
            </a:r>
            <a:r>
              <a:rPr lang="zh-CN"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仔细查找信息</a:t>
            </a:r>
            <a:r>
              <a:rPr lang="zh-CN"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准确定位</a:t>
            </a:r>
            <a:r>
              <a:rPr lang="zh-CN"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谨慎筛选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选项表述的信息，浏览原文，寻找相关信息区间；找出选项信息的层次要点，从原文中找全信息点以便精确比对。查找信息时，可以借助角度性标志词与结构性标志词，以便划分层次、辨明选项信息与原文信息的差别。角度性标志词是指文本论述的角度（</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如是什么、为什么、怎么样等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），应注意文中的设问句及其之后的论述；结构性标志词是指表明论述层次、框架结构、过渡衔接等内容的词语（</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例如</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总之</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此外</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有的人认为</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与之相反</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筛选出的信息往往是零散、重复甚至交叉的，需要进行加工整理。</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可以将性质相同或相近的信息点归类到一起，也可以根据题干要求的角度，对信息进行提炼。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后将整合后的信息，按照</a:t>
            </a:r>
            <a:r>
              <a:rPr lang="zh-CN" altLang="zh-CN" b="1" u="dbl" spc="-100"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重要性</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dbl" spc="-100"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时间顺序</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dbl" spc="-100"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逻辑关系</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进行排列，使答案条理清晰。</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557255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3346237"/>
          </a:xfrm>
        </p:spPr>
        <p:txBody>
          <a:bodyPr/>
          <a:lstStyle/>
          <a:p>
            <a:pPr indent="538480" hangingPunct="0">
              <a:spcAft>
                <a:spcPts val="0"/>
              </a:spcAft>
            </a:pPr>
            <a:r>
              <a:rPr lang="en-US"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比</a:t>
            </a:r>
            <a:r>
              <a:rPr lang="zh-CN"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文题比对</a:t>
            </a:r>
            <a:r>
              <a:rPr lang="zh-CN"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细心列出选项中的信息与原文之间的异同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将选项中的信息与原文中的相关信息仔细比对，判断两者是否相吻合。比对时要注意以下几点。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）文中是否有相对应的内容；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）变化不大或没有变化的表述是否存在断章取义的问题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）变化较大的说法是否改变了原文的意思。</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599712"/>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8480"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本课</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信息类阅读拓展提优</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P47</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06574" y="4743728"/>
            <a:ext cx="2282288" cy="376335"/>
          </a:xfrm>
          <a:prstGeom prst="rect">
            <a:avLst/>
          </a:prstGeom>
        </p:spPr>
      </p:pic>
    </p:spTree>
    <p:extLst>
      <p:ext uri="{BB962C8B-B14F-4D97-AF65-F5344CB8AC3E}">
        <p14:creationId xmlns:p14="http://schemas.microsoft.com/office/powerpoint/2010/main" val="34242177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62589"/>
            <a:ext cx="11485848" cy="4524315"/>
          </a:xfrm>
        </p:spPr>
        <p:txBody>
          <a:bodyPr/>
          <a:lstStyle/>
          <a:p>
            <a:pPr hangingPunct="0">
              <a:spcAft>
                <a:spcPts val="0"/>
              </a:spcAft>
              <a:tabLst>
                <a:tab pos="5645150" algn="l"/>
                <a:tab pos="9063038" algn="l"/>
                <a:tab pos="9153525" algn="l"/>
                <a:tab pos="9861550" algn="l"/>
              </a:tabLst>
            </a:pPr>
            <a:r>
              <a:rPr lang="en-US" altLang="zh-CN" b="1" dirty="0">
                <a:solidFill>
                  <a:srgbClr val="E26355"/>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E26355"/>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26355"/>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5645150" algn="l"/>
                <a:tab pos="9063038" algn="l"/>
                <a:tab pos="9153525" algn="l"/>
                <a:tab pos="9861550" algn="l"/>
              </a:tabLst>
            </a:pPr>
            <a:r>
              <a:rPr lang="zh-CN" altLang="zh-CN" b="1" dirty="0">
                <a:solidFill>
                  <a:srgbClr val="F58A00"/>
                </a:solidFill>
                <a:latin typeface="Times New Roman" panose="02020603050405020304" pitchFamily="18" charset="0"/>
                <a:ea typeface="宋体" panose="02010600030101010101" pitchFamily="2" charset="-122"/>
                <a:cs typeface="Times New Roman" panose="02020603050405020304" pitchFamily="18" charset="0"/>
              </a:rPr>
              <a:t>关于</a:t>
            </a:r>
            <a:r>
              <a:rPr lang="en-US" altLang="zh-CN" b="1" dirty="0">
                <a:solidFill>
                  <a:srgbClr val="F58A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58A00"/>
                </a:solidFill>
                <a:latin typeface="Times New Roman" panose="02020603050405020304" pitchFamily="18" charset="0"/>
                <a:ea typeface="宋体" panose="02010600030101010101" pitchFamily="2" charset="-122"/>
                <a:cs typeface="Times New Roman" panose="02020603050405020304" pitchFamily="18" charset="0"/>
              </a:rPr>
              <a:t>好奇与兴趣</a:t>
            </a:r>
            <a:r>
              <a:rPr lang="en-US" altLang="zh-CN" b="1" dirty="0">
                <a:solidFill>
                  <a:srgbClr val="F58A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58A00"/>
                </a:solidFill>
                <a:latin typeface="Times New Roman" panose="02020603050405020304" pitchFamily="18" charset="0"/>
                <a:ea typeface="宋体" panose="02010600030101010101" pitchFamily="2" charset="-122"/>
                <a:cs typeface="Times New Roman" panose="02020603050405020304" pitchFamily="18" charset="0"/>
              </a:rPr>
              <a:t>的名言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9063038" algn="l"/>
                <a:tab pos="9153525" algn="l"/>
                <a:tab pos="986155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）知之者不如好之者，好之者不如乐之者。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孔子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9063038" algn="l"/>
                <a:tab pos="9153525" algn="l"/>
                <a:tab pos="986155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）人若志趣不远，心不在焉，虽学无成。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张载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9063038" algn="l"/>
                <a:tab pos="9153525" algn="l"/>
                <a:tab pos="986155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）教育不是注满一桶水，而是点燃一把火。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叶芝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9063038" algn="l"/>
                <a:tab pos="9153525" algn="l"/>
                <a:tab pos="986155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）成功的秘诀在于兴趣。</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杨振宁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9063038" algn="l"/>
                <a:tab pos="9153525" algn="l"/>
                <a:tab pos="986155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）智慧始于惊奇。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苏格拉底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9063038" algn="l"/>
                <a:tab pos="9153525" algn="l"/>
                <a:tab pos="986155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）好奇心是智慧的火焰，它永远照亮着追求真理的道路。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柏拉图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87125" y="836712"/>
            <a:ext cx="4016160" cy="607599"/>
          </a:xfrm>
          <a:prstGeom prst="rect">
            <a:avLst/>
          </a:prstGeom>
        </p:spPr>
      </p:pic>
      <p:pic>
        <p:nvPicPr>
          <p:cNvPr id="4" name="图片 3"/>
          <p:cNvPicPr>
            <a:picLocks noChangeAspect="1"/>
          </p:cNvPicPr>
          <p:nvPr/>
        </p:nvPicPr>
        <p:blipFill>
          <a:blip r:embed="rId3"/>
          <a:stretch>
            <a:fillRect/>
          </a:stretch>
        </p:blipFill>
        <p:spPr>
          <a:xfrm>
            <a:off x="406574" y="1606700"/>
            <a:ext cx="1812941" cy="382140"/>
          </a:xfrm>
          <a:prstGeom prst="rect">
            <a:avLst/>
          </a:prstGeom>
        </p:spPr>
      </p:pic>
    </p:spTree>
    <p:extLst>
      <p:ext uri="{BB962C8B-B14F-4D97-AF65-F5344CB8AC3E}">
        <p14:creationId xmlns:p14="http://schemas.microsoft.com/office/powerpoint/2010/main" val="9193948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416320"/>
          </a:xfrm>
        </p:spPr>
        <p:txBody>
          <a:bodyPr/>
          <a:lstStyle/>
          <a:p>
            <a:pPr hangingPunct="0">
              <a:spcAft>
                <a:spcPts val="0"/>
              </a:spcAft>
              <a:tabLst>
                <a:tab pos="5645150" algn="l"/>
                <a:tab pos="8882063"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）古往今来人们开始探索，都应起源于对自然万物的惊异。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亚里士多德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8882063"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）知识是一种快乐，而好奇则是知识的萌芽。</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培根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8882063"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）兴趣是最好的老师。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爱因斯坦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8882063"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）一个深广的心灵总是把兴趣的领域推广到无数事物上去。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黑格尔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8882063"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）问题不在于教他各种学问，而在于培养他有爱好学问的兴趣，而且在这种兴趣充分增长起来的时候，教他以研究学问的方法。</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卢梭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512833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2792239"/>
          </a:xfrm>
        </p:spPr>
        <p:txBody>
          <a:bodyPr/>
          <a:lstStyle/>
          <a:p>
            <a:pPr indent="538480" hangingPunct="0">
              <a:spcAft>
                <a:spcPts val="0"/>
              </a:spcAft>
            </a:pPr>
            <a:r>
              <a:rPr lang="en-US" altLang="zh-CN" b="1" dirty="0">
                <a:solidFill>
                  <a:srgbClr val="E26355"/>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E26355"/>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26355"/>
                </a:solidFill>
                <a:latin typeface="Times New Roman" panose="02020603050405020304" pitchFamily="18" charset="0"/>
                <a:ea typeface="黑体" panose="02010609060101010101" pitchFamily="49" charset="-122"/>
                <a:cs typeface="Times New Roman" panose="02020603050405020304" pitchFamily="18" charset="0"/>
              </a:rPr>
              <a:t>名家故事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88645" algn="ctr" hangingPunct="0">
              <a:spcAft>
                <a:spcPts val="0"/>
              </a:spcAft>
            </a:pPr>
            <a:r>
              <a:rPr lang="en-US" altLang="zh-CN" b="1" dirty="0">
                <a:solidFill>
                  <a:srgbClr val="F58A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58A00"/>
                </a:solidFill>
                <a:latin typeface="Times New Roman" panose="02020603050405020304" pitchFamily="18" charset="0"/>
                <a:ea typeface="宋体" panose="02010600030101010101" pitchFamily="2" charset="-122"/>
                <a:cs typeface="Times New Roman" panose="02020603050405020304" pitchFamily="18" charset="0"/>
              </a:rPr>
              <a:t>科研不是为了争名争利</a:t>
            </a:r>
            <a:r>
              <a:rPr lang="en-US" altLang="zh-CN" b="1" dirty="0">
                <a:solidFill>
                  <a:srgbClr val="F58A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在屠呦呦获得诺贝尔奖后，很多媒体记者想联系到她，登门造访却吃了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闭门羹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。面对镜头前的曝光，屠呦呦表现出一种科学家的拒绝态度。她说：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得奖、出名都是过去的事，我们要好好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干活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462323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554183" y="1289462"/>
            <a:ext cx="11082046" cy="4279075"/>
          </a:xfrm>
          <a:prstGeom prst="rect">
            <a:avLst/>
          </a:prstGeom>
        </p:spPr>
      </p:pic>
    </p:spTree>
    <p:extLst>
      <p:ext uri="{BB962C8B-B14F-4D97-AF65-F5344CB8AC3E}">
        <p14:creationId xmlns:p14="http://schemas.microsoft.com/office/powerpoint/2010/main" val="41647426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5562228"/>
          </a:xfrm>
        </p:spPr>
        <p:txBody>
          <a:bodyPr/>
          <a:lstStyle/>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为了解决青蒿素抗药性的问题，她带领科研团队在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抗疟性能研究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抗药性成因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变动疗法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等层面不断产生新突破，提出新的治疗应对方案：一是适当延长用药时间，由三天疗法增至五天或七天疗法；二是更换青蒿素联合疗法中已产生抗药性的辅助药物，疗效立竿见影。为了扩大青蒿素的适应症，在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青蒿素抗药性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获新突破的同时，她还带领团队发现，双氢青蒿素对治疗具有高变异性的红斑狼疮效果独特。为了用最尖端的现代科学技术把青蒿素研究做透，她努力推动中国中医科学院青蒿素研究中心的建设，力求打造一个高水平、高标准、高层次、符合新时代发展要求的现代化科研平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这位已经誉满全球的科学家，没有停下攀登的脚步。低调淡泊，沉下心来做科研，把身安在名利之外，屠呦呦一直是这样做的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19247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08230"/>
          </a:xfrm>
        </p:spPr>
        <p:txBody>
          <a:bodyPr/>
          <a:lstStyle/>
          <a:p>
            <a:pPr algn="ctr" hangingPunct="0">
              <a:spcAft>
                <a:spcPts val="0"/>
              </a:spcAft>
            </a:pPr>
            <a:r>
              <a:rPr lang="en-US" altLang="zh-CN" b="1" dirty="0">
                <a:solidFill>
                  <a:srgbClr val="F58A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58A00"/>
                </a:solidFill>
                <a:latin typeface="Times New Roman" panose="02020603050405020304" pitchFamily="18" charset="0"/>
                <a:ea typeface="宋体" panose="02010600030101010101" pitchFamily="2" charset="-122"/>
                <a:cs typeface="Times New Roman" panose="02020603050405020304" pitchFamily="18" charset="0"/>
              </a:rPr>
              <a:t>铁杆爱粉</a:t>
            </a:r>
            <a:r>
              <a:rPr lang="en-US" altLang="zh-CN" b="1" dirty="0">
                <a:solidFill>
                  <a:srgbClr val="F58A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由于对身边的事情太过好奇，初中之前的加来道雄并不是一个优等生，但上初中时偶然的一件事让他笃定地走上了物理学的道路。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一天，老师在班上给他和同学们讲故事，提到了一个物理学家。老师在提到这个物理学家的名字时显得极其崇敬，称他是整个人类历史上最伟大的学者，他的发现改变了整个世界，但是很少人能够理解他的思想。这个物理学家就是爱因斯坦。那时的加来道雄还不能体会老师为何如此崇敬，但那种口气他却永远也忘不了。而且，老师最后提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爱因斯坦还没来得及完成一个最伟大的发现就去世了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尚未完成的论文就放在自己的办公桌上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512354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84784"/>
            <a:ext cx="11485848" cy="3346237"/>
          </a:xfrm>
        </p:spPr>
        <p:txBody>
          <a:bodyPr/>
          <a:lstStyle/>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结局引起了加来道雄的好奇心，没有完成的工作到底是什么？什么问题会如此难以解决却又如此重要？出于好奇心，加来道雄开始学习他能够学到的关于爱因斯坦的一切，他在图书馆、实验室以及他能够找到爱因斯坦所有著作的地方奔波，不久之后他就发现吸引自己的那个故事比任何小说都要更加激动人心，也比他所能想到的任何事情都更重要，他决定对这一秘密一探究竟。为了实现这个目标，他立志成为一名理论物理学家，成了爱因斯坦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铁杆爱粉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973961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8840"/>
            <a:ext cx="11485848" cy="4454233"/>
          </a:xfrm>
        </p:spPr>
        <p:txBody>
          <a:bodyPr/>
          <a:lstStyle/>
          <a:p>
            <a:pPr algn="ctr" hangingPunct="0">
              <a:spcAft>
                <a:spcPts val="0"/>
              </a:spcAft>
            </a:pPr>
            <a:r>
              <a:rPr lang="zh-CN" altLang="zh-CN" b="1" dirty="0">
                <a:solidFill>
                  <a:srgbClr val="F58A00"/>
                </a:solidFill>
                <a:latin typeface="Times New Roman" panose="02020603050405020304" pitchFamily="18" charset="0"/>
                <a:ea typeface="宋体" panose="02010600030101010101" pitchFamily="2" charset="-122"/>
                <a:cs typeface="Times New Roman" panose="02020603050405020304" pitchFamily="18" charset="0"/>
              </a:rPr>
              <a:t>屠呦呦的</a:t>
            </a:r>
            <a:r>
              <a:rPr lang="en-US" altLang="zh-CN" b="1" dirty="0">
                <a:solidFill>
                  <a:srgbClr val="F58A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58A00"/>
                </a:solidFill>
                <a:latin typeface="Times New Roman" panose="02020603050405020304" pitchFamily="18" charset="0"/>
                <a:ea typeface="宋体" panose="02010600030101010101" pitchFamily="2" charset="-122"/>
                <a:cs typeface="Times New Roman" panose="02020603050405020304" pitchFamily="18" charset="0"/>
              </a:rPr>
              <a:t>中国精神</a:t>
            </a:r>
            <a:r>
              <a:rPr lang="en-US" altLang="zh-CN" b="1" dirty="0">
                <a:solidFill>
                  <a:srgbClr val="F58A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屠呦呦身上凸显的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中国精神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也体现在她的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以改革创新为核心的时代精神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从表面上看，青蒿素的发现是中药学的成就，但从本质上说，这更体现在传统的中医药学与现代实验医学巧妙而有机的结合。这种大胆的改革创新，经受了现代科学的考验。事实证明这种结合十分成功，符合现代医学的发展规律，也是当代医学界的精髓之一。因此，屠呦呦的这种改革创新的时代精神，不仅令中国精神熠熠生辉，更让这种精神闪耀世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中国精神</a:t>
            </a:r>
            <a:r>
              <a:rPr lang="en-US" altLang="zh-CN"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改革创新</a:t>
            </a:r>
            <a:r>
              <a:rPr lang="en-US" altLang="zh-CN"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时代精神</a:t>
            </a:r>
            <a:r>
              <a:rPr lang="en-US" altLang="zh-CN"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追求</a:t>
            </a:r>
            <a:r>
              <a:rPr lang="en-US" altLang="zh-CN"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4" y="908720"/>
            <a:ext cx="2083195" cy="474061"/>
          </a:xfrm>
          <a:prstGeom prst="rect">
            <a:avLst/>
          </a:prstGeom>
        </p:spPr>
      </p:pic>
      <p:pic>
        <p:nvPicPr>
          <p:cNvPr id="5" name="图片 4"/>
          <p:cNvPicPr>
            <a:picLocks noChangeAspect="1"/>
          </p:cNvPicPr>
          <p:nvPr/>
        </p:nvPicPr>
        <p:blipFill>
          <a:blip r:embed="rId3"/>
          <a:stretch>
            <a:fillRect/>
          </a:stretch>
        </p:blipFill>
        <p:spPr>
          <a:xfrm>
            <a:off x="496588" y="1468295"/>
            <a:ext cx="1018640" cy="448537"/>
          </a:xfrm>
          <a:prstGeom prst="rect">
            <a:avLst/>
          </a:prstGeom>
        </p:spPr>
      </p:pic>
    </p:spTree>
    <p:extLst>
      <p:ext uri="{BB962C8B-B14F-4D97-AF65-F5344CB8AC3E}">
        <p14:creationId xmlns:p14="http://schemas.microsoft.com/office/powerpoint/2010/main" val="12565263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416799" y="1052736"/>
            <a:ext cx="11356815" cy="3729965"/>
          </a:xfrm>
          <a:prstGeom prst="rect">
            <a:avLst/>
          </a:prstGeom>
        </p:spPr>
      </p:pic>
      <p:pic>
        <p:nvPicPr>
          <p:cNvPr id="3" name="图片 2"/>
          <p:cNvPicPr>
            <a:picLocks noChangeAspect="1"/>
          </p:cNvPicPr>
          <p:nvPr/>
        </p:nvPicPr>
        <p:blipFill>
          <a:blip r:embed="rId3"/>
          <a:stretch>
            <a:fillRect/>
          </a:stretch>
        </p:blipFill>
        <p:spPr>
          <a:xfrm>
            <a:off x="172444" y="4581128"/>
            <a:ext cx="1481059" cy="1462850"/>
          </a:xfrm>
          <a:prstGeom prst="rect">
            <a:avLst/>
          </a:prstGeom>
        </p:spPr>
      </p:pic>
    </p:spTree>
    <p:extLst>
      <p:ext uri="{BB962C8B-B14F-4D97-AF65-F5344CB8AC3E}">
        <p14:creationId xmlns:p14="http://schemas.microsoft.com/office/powerpoint/2010/main" val="22941726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622598" y="908720"/>
            <a:ext cx="10563370" cy="4657577"/>
          </a:xfrm>
          <a:prstGeom prst="rect">
            <a:avLst/>
          </a:prstGeom>
        </p:spPr>
      </p:pic>
      <p:pic>
        <p:nvPicPr>
          <p:cNvPr id="3" name="图片 2"/>
          <p:cNvPicPr>
            <a:picLocks noChangeAspect="1"/>
          </p:cNvPicPr>
          <p:nvPr/>
        </p:nvPicPr>
        <p:blipFill>
          <a:blip r:embed="rId3"/>
          <a:stretch>
            <a:fillRect/>
          </a:stretch>
        </p:blipFill>
        <p:spPr>
          <a:xfrm>
            <a:off x="766614" y="908720"/>
            <a:ext cx="2448272" cy="307458"/>
          </a:xfrm>
          <a:prstGeom prst="rect">
            <a:avLst/>
          </a:prstGeom>
        </p:spPr>
      </p:pic>
    </p:spTree>
    <p:extLst>
      <p:ext uri="{BB962C8B-B14F-4D97-AF65-F5344CB8AC3E}">
        <p14:creationId xmlns:p14="http://schemas.microsoft.com/office/powerpoint/2010/main" val="24749492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451423" y="5360981"/>
            <a:ext cx="1224136" cy="432048"/>
          </a:xfrm>
          <a:prstGeom prst="rect">
            <a:avLst/>
          </a:prstGeom>
        </p:spPr>
      </p:pic>
      <p:pic>
        <p:nvPicPr>
          <p:cNvPr id="6" name="图片 5"/>
          <p:cNvPicPr>
            <a:picLocks noChangeAspect="1"/>
          </p:cNvPicPr>
          <p:nvPr/>
        </p:nvPicPr>
        <p:blipFill>
          <a:blip r:embed="rId2"/>
          <a:stretch>
            <a:fillRect/>
          </a:stretch>
        </p:blipFill>
        <p:spPr>
          <a:xfrm>
            <a:off x="460476" y="4813440"/>
            <a:ext cx="936104" cy="432048"/>
          </a:xfrm>
          <a:prstGeom prst="rect">
            <a:avLst/>
          </a:prstGeom>
        </p:spPr>
      </p:pic>
      <p:pic>
        <p:nvPicPr>
          <p:cNvPr id="5" name="图片 4"/>
          <p:cNvPicPr>
            <a:picLocks noChangeAspect="1"/>
          </p:cNvPicPr>
          <p:nvPr/>
        </p:nvPicPr>
        <p:blipFill>
          <a:blip r:embed="rId2"/>
          <a:stretch>
            <a:fillRect/>
          </a:stretch>
        </p:blipFill>
        <p:spPr>
          <a:xfrm>
            <a:off x="478582" y="4283931"/>
            <a:ext cx="936104" cy="432048"/>
          </a:xfrm>
          <a:prstGeom prst="rect">
            <a:avLst/>
          </a:prstGeom>
        </p:spPr>
      </p:pic>
      <p:sp>
        <p:nvSpPr>
          <p:cNvPr id="2" name="内容占位符 1"/>
          <p:cNvSpPr>
            <a:spLocks noGrp="1"/>
          </p:cNvSpPr>
          <p:nvPr>
            <p:ph idx="1"/>
          </p:nvPr>
        </p:nvSpPr>
        <p:spPr>
          <a:xfrm>
            <a:off x="360854" y="1990581"/>
            <a:ext cx="11485848" cy="4524315"/>
          </a:xfrm>
        </p:spPr>
        <p:txBody>
          <a:bodyPr/>
          <a:lstStyle/>
          <a:p>
            <a:pPr hangingPunct="0">
              <a:spcAft>
                <a:spcPts val="0"/>
              </a:spcAft>
            </a:pPr>
            <a:r>
              <a:rPr lang="zh-CN" altLang="zh-CN" b="1">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成语辨析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en-US" altLang="zh-CN" b="1">
                <a:solidFill>
                  <a:srgbClr val="3AB54A"/>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3AB54A"/>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3AB54A"/>
                </a:solidFill>
                <a:latin typeface="Times New Roman" panose="02020603050405020304" pitchFamily="18" charset="0"/>
                <a:ea typeface="方正清刻本悦宋简体"/>
                <a:cs typeface="Times New Roman" panose="02020603050405020304" pitchFamily="18" charset="0"/>
              </a:rPr>
              <a:t>自鸣得意</a:t>
            </a:r>
            <a:r>
              <a:rPr lang="en-US" altLang="zh-CN" b="1">
                <a:solidFill>
                  <a:srgbClr val="3AB54A"/>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3AB54A"/>
                </a:solidFill>
                <a:latin typeface="Times New Roman" panose="02020603050405020304" pitchFamily="18" charset="0"/>
                <a:ea typeface="方正清刻本悦宋简体"/>
                <a:cs typeface="Times New Roman" panose="02020603050405020304" pitchFamily="18" charset="0"/>
              </a:rPr>
              <a:t>自命不凡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自鸣得意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：自己表示很得意（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多含贬义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自命不凡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：自以为很了不起，不平凡。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都有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认为自己很不一般</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的意思，都属于贬义词。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自鸣得意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侧重于自我陶醉。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自命不凡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侧重于目空一切。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厂长夸了他几句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他便</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自鸣得意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他本来就颇</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自命不凡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所以举止言谈不屑流俗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孤芳自赏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并不足怪。</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3"/>
          <a:stretch>
            <a:fillRect/>
          </a:stretch>
        </p:blipFill>
        <p:spPr>
          <a:xfrm>
            <a:off x="3544647" y="764704"/>
            <a:ext cx="5101118" cy="595427"/>
          </a:xfrm>
          <a:prstGeom prst="rect">
            <a:avLst/>
          </a:prstGeom>
        </p:spPr>
      </p:pic>
      <p:pic>
        <p:nvPicPr>
          <p:cNvPr id="4" name="21XBS1.eps" descr="id:2147491470;FounderCES"/>
          <p:cNvPicPr/>
          <p:nvPr/>
        </p:nvPicPr>
        <p:blipFill>
          <a:blip r:embed="rId4"/>
          <a:stretch>
            <a:fillRect/>
          </a:stretch>
        </p:blipFill>
        <p:spPr>
          <a:xfrm>
            <a:off x="478582" y="1556792"/>
            <a:ext cx="1656184" cy="327349"/>
          </a:xfrm>
          <a:prstGeom prst="rect">
            <a:avLst/>
          </a:prstGeom>
        </p:spPr>
      </p:pic>
    </p:spTree>
    <p:extLst>
      <p:ext uri="{BB962C8B-B14F-4D97-AF65-F5344CB8AC3E}">
        <p14:creationId xmlns:p14="http://schemas.microsoft.com/office/powerpoint/2010/main" val="4914714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460476" y="4491014"/>
            <a:ext cx="1296144" cy="432048"/>
          </a:xfrm>
          <a:prstGeom prst="rect">
            <a:avLst/>
          </a:prstGeom>
        </p:spPr>
      </p:pic>
      <p:pic>
        <p:nvPicPr>
          <p:cNvPr id="4" name="图片 3"/>
          <p:cNvPicPr>
            <a:picLocks noChangeAspect="1"/>
          </p:cNvPicPr>
          <p:nvPr/>
        </p:nvPicPr>
        <p:blipFill>
          <a:blip r:embed="rId2"/>
          <a:stretch>
            <a:fillRect/>
          </a:stretch>
        </p:blipFill>
        <p:spPr>
          <a:xfrm>
            <a:off x="478582" y="3356992"/>
            <a:ext cx="936104" cy="432048"/>
          </a:xfrm>
          <a:prstGeom prst="rect">
            <a:avLst/>
          </a:prstGeom>
        </p:spPr>
      </p:pic>
      <p:pic>
        <p:nvPicPr>
          <p:cNvPr id="3" name="图片 2"/>
          <p:cNvPicPr>
            <a:picLocks noChangeAspect="1"/>
          </p:cNvPicPr>
          <p:nvPr/>
        </p:nvPicPr>
        <p:blipFill>
          <a:blip r:embed="rId2"/>
          <a:stretch>
            <a:fillRect/>
          </a:stretch>
        </p:blipFill>
        <p:spPr>
          <a:xfrm>
            <a:off x="478582" y="2852936"/>
            <a:ext cx="936104" cy="432048"/>
          </a:xfrm>
          <a:prstGeom prst="rect">
            <a:avLst/>
          </a:prstGeom>
        </p:spPr>
      </p:pic>
      <p:sp>
        <p:nvSpPr>
          <p:cNvPr id="2" name="内容占位符 1"/>
          <p:cNvSpPr>
            <a:spLocks noGrp="1"/>
          </p:cNvSpPr>
          <p:nvPr>
            <p:ph idx="1"/>
          </p:nvPr>
        </p:nvSpPr>
        <p:spPr>
          <a:xfrm>
            <a:off x="360854" y="1064925"/>
            <a:ext cx="11485848" cy="4524315"/>
          </a:xfrm>
        </p:spPr>
        <p:txBody>
          <a:bodyPr/>
          <a:lstStyle/>
          <a:p>
            <a:pPr algn="ctr" hangingPunct="0">
              <a:spcAft>
                <a:spcPts val="0"/>
              </a:spcAft>
            </a:pPr>
            <a:r>
              <a:rPr lang="en-US" altLang="zh-CN" b="1" dirty="0">
                <a:solidFill>
                  <a:srgbClr val="3AB54A"/>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3AB54A"/>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3AB54A"/>
                </a:solidFill>
                <a:latin typeface="Times New Roman" panose="02020603050405020304" pitchFamily="18" charset="0"/>
                <a:ea typeface="方正清刻本悦宋简体"/>
                <a:cs typeface="Times New Roman" panose="02020603050405020304" pitchFamily="18" charset="0"/>
              </a:rPr>
              <a:t>自以为是</a:t>
            </a:r>
            <a:r>
              <a:rPr lang="en-US" altLang="zh-CN" b="1" dirty="0">
                <a:solidFill>
                  <a:srgbClr val="3AB54A"/>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3AB54A"/>
                </a:solidFill>
                <a:latin typeface="Times New Roman" panose="02020603050405020304" pitchFamily="18" charset="0"/>
                <a:ea typeface="方正清刻本悦宋简体"/>
                <a:cs typeface="Times New Roman" panose="02020603050405020304" pitchFamily="18" charset="0"/>
              </a:rPr>
              <a:t>自行其是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自以为是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：认为自己的看法和做法都正确，不接受别人的意见。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自行其是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：按照自己认为对的去做（</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不考虑别人的意见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都有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按照自己的想法行事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自以为是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侧重于形容主观不虚心的态度。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自行其是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侧重于强调按照自己的想法行动，不受外界过多干扰或限制。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小明做错事了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我批评他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但他总</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自以为是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不听劝告。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他们在工作中往往</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自行其是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不尊重上级的统一领导。</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497208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60476" y="2204864"/>
            <a:ext cx="1458266" cy="432048"/>
          </a:xfrm>
          <a:prstGeom prst="rect">
            <a:avLst/>
          </a:prstGeom>
        </p:spPr>
      </p:pic>
      <p:sp>
        <p:nvSpPr>
          <p:cNvPr id="2" name="内容占位符 1"/>
          <p:cNvSpPr>
            <a:spLocks noGrp="1"/>
          </p:cNvSpPr>
          <p:nvPr>
            <p:ph idx="1"/>
          </p:nvPr>
        </p:nvSpPr>
        <p:spPr>
          <a:xfrm>
            <a:off x="360854" y="2060848"/>
            <a:ext cx="11485848" cy="2308324"/>
          </a:xfrm>
        </p:spPr>
        <p:txBody>
          <a:bodyPr/>
          <a:lstStyle/>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高考链接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四川卷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从此以后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黑格尔将父亲的话牢记在心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每当要出现</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自以为是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自行其是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、贬低别人、粗暴打断别人说话苗头的时候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他都会想到父亲的提醒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马车越空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噪音就越大。</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此处指一种主观不虚心的思想意识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贬低别人</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等并列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应选</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自以为是</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630304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4566" y="3951162"/>
            <a:ext cx="1458266" cy="432048"/>
          </a:xfrm>
          <a:prstGeom prst="rect">
            <a:avLst/>
          </a:prstGeom>
        </p:spPr>
      </p:pic>
      <p:sp>
        <p:nvSpPr>
          <p:cNvPr id="2" name="内容占位符 1"/>
          <p:cNvSpPr>
            <a:spLocks noGrp="1"/>
          </p:cNvSpPr>
          <p:nvPr>
            <p:ph idx="1"/>
          </p:nvPr>
        </p:nvSpPr>
        <p:spPr>
          <a:xfrm>
            <a:off x="360854" y="1628800"/>
            <a:ext cx="11485848" cy="3346237"/>
          </a:xfrm>
        </p:spPr>
        <p:txBody>
          <a:bodyPr/>
          <a:lstStyle/>
          <a:p>
            <a:pPr hangingPunct="0">
              <a:spcAft>
                <a:spcPts val="0"/>
              </a:spcAft>
            </a:pP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词语积累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algn="dist"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五彩斑斓</a:t>
            </a:r>
            <a:r>
              <a:rPr lang="zh-CN"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形容色彩繁多而艳丽，十分好看。五彩，各种颜色。斑斓，</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灿烂</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冷嘲热讽</a:t>
            </a:r>
            <a:r>
              <a:rPr lang="zh-CN"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尖刻地嘲笑和讥讽。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我们流连于寿溪湖畔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欣赏</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五彩斑斓</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的湖畔夜景。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面对</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冷嘲热讽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他把自己关在家里潜心钻研。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383222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8840"/>
            <a:ext cx="11485848" cy="2862322"/>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《青蒿素：人类征服疾病的一小步》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2011</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年，中国科学家屠呦呦获得拉斯克临床医学研究奖。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获奖理由是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因为发现青蒿素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一种用于治疗疟疾的药物，挽救了全球特别是发展中国家的数百万人的生命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。本文根据屠呦呦接受拉斯克奖时的演讲及同年发表于《自然医学》杂志的论文编写而成。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相关链接.eps" descr="id:2147489754;FounderCES"/>
          <p:cNvPicPr/>
          <p:nvPr/>
        </p:nvPicPr>
        <p:blipFill>
          <a:blip r:embed="rId2"/>
          <a:stretch>
            <a:fillRect/>
          </a:stretch>
        </p:blipFill>
        <p:spPr>
          <a:xfrm>
            <a:off x="406574" y="980728"/>
            <a:ext cx="1967193" cy="379472"/>
          </a:xfrm>
          <a:prstGeom prst="rect">
            <a:avLst/>
          </a:prstGeom>
        </p:spPr>
      </p:pic>
      <p:grpSp>
        <p:nvGrpSpPr>
          <p:cNvPr id="8" name="组合 7"/>
          <p:cNvGrpSpPr/>
          <p:nvPr/>
        </p:nvGrpSpPr>
        <p:grpSpPr>
          <a:xfrm>
            <a:off x="406574" y="1484784"/>
            <a:ext cx="1459865" cy="461665"/>
            <a:chOff x="5365274" y="3198168"/>
            <a:chExt cx="1459865" cy="461665"/>
          </a:xfrm>
        </p:grpSpPr>
        <p:pic>
          <p:nvPicPr>
            <p:cNvPr id="5" name="BS23A.eps" descr="id:2147489761;FounderCES"/>
            <p:cNvPicPr/>
            <p:nvPr/>
          </p:nvPicPr>
          <p:blipFill>
            <a:blip r:embed="rId3"/>
            <a:stretch>
              <a:fillRect/>
            </a:stretch>
          </p:blipFill>
          <p:spPr>
            <a:xfrm>
              <a:off x="5365274" y="3213100"/>
              <a:ext cx="1459865" cy="431800"/>
            </a:xfrm>
            <a:prstGeom prst="rect">
              <a:avLst/>
            </a:prstGeom>
          </p:spPr>
        </p:pic>
        <p:sp>
          <p:nvSpPr>
            <p:cNvPr id="7" name="矩形 6"/>
            <p:cNvSpPr/>
            <p:nvPr/>
          </p:nvSpPr>
          <p:spPr>
            <a:xfrm>
              <a:off x="5383320" y="3198168"/>
              <a:ext cx="1422184" cy="461665"/>
            </a:xfrm>
            <a:prstGeom prst="rect">
              <a:avLst/>
            </a:prstGeom>
          </p:spPr>
          <p:txBody>
            <a:bodyPr wrap="none">
              <a:spAutoFit/>
            </a:bodyPr>
            <a:lstStyle/>
            <a:p>
              <a:r>
                <a:rPr lang="zh-CN" altLang="zh-CN" sz="2400">
                  <a:solidFill>
                    <a:srgbClr val="000000"/>
                  </a:solidFill>
                  <a:ea typeface="黑体" panose="02010609060101010101" pitchFamily="49" charset="-122"/>
                  <a:cs typeface="Times New Roman" panose="02020603050405020304" pitchFamily="18" charset="0"/>
                </a:rPr>
                <a:t>背景解读</a:t>
              </a:r>
              <a:endParaRPr lang="zh-CN" altLang="en-US"/>
            </a:p>
          </p:txBody>
        </p:sp>
      </p:grpSp>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598</TotalTime>
  <Words>2089</Words>
  <Application>Microsoft Office PowerPoint</Application>
  <PresentationFormat>自定义</PresentationFormat>
  <Paragraphs>82</Paragraphs>
  <Slides>23</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23</vt:i4>
      </vt:variant>
    </vt:vector>
  </HeadingPairs>
  <TitlesOfParts>
    <vt:vector size="34" baseType="lpstr">
      <vt:lpstr>方正清刻本悦宋简体</vt:lpstr>
      <vt:lpstr>仿宋</vt:lpstr>
      <vt:lpstr>黑体</vt:lpstr>
      <vt:lpstr>楷体</vt:lpstr>
      <vt:lpstr>思源黑体 CN Light</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585</cp:revision>
  <dcterms:created xsi:type="dcterms:W3CDTF">2020-11-06T05:24:00Z</dcterms:created>
  <dcterms:modified xsi:type="dcterms:W3CDTF">2025-10-30T11:06:07Z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